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3"/>
  </p:sldIdLst>
  <p:sldSz cx="12192000" cy="6858000"/>
  <p:notesSz cx="6858000" cy="9144000"/>
  <p:embeddedFontLst>
    <p:embeddedFont>
      <p:font typeface="微软雅黑" panose="020B0503020204020204" charset="-122"/>
      <p:regular r:id="rId9"/>
    </p:embeddedFont>
    <p:embeddedFont>
      <p:font typeface="Calibri" panose="020F050202020403020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D47"/>
    <a:srgbClr val="9CC8E7"/>
    <a:srgbClr val="A7CDE9"/>
    <a:srgbClr val="ABCEEA"/>
    <a:srgbClr val="94C0E4"/>
    <a:srgbClr val="009F4E"/>
    <a:srgbClr val="40B54C"/>
    <a:srgbClr val="0F8FCA"/>
    <a:srgbClr val="6FB0EB"/>
    <a:srgbClr val="9FC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222" y="720"/>
      </p:cViewPr>
      <p:guideLst>
        <p:guide orient="horz" pos="21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font" Target="fonts/font5.fntdata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#1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#1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#1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35560" y="-49530"/>
            <a:ext cx="12266295" cy="690689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LOGO-sharevd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755" y="6549187"/>
            <a:ext cx="1512000" cy="226268"/>
          </a:xfrm>
          <a:prstGeom prst="rect">
            <a:avLst/>
          </a:prstGeom>
          <a:effectLst>
            <a:outerShdw blurRad="25400" dist="12700" dir="5400000" algn="t" rotWithShape="0">
              <a:prstClr val="black">
                <a:alpha val="25000"/>
              </a:prstClr>
            </a:outerShdw>
            <a:reflection blurRad="6350" stA="40000" endPos="50000" dir="5400000" sy="-100000" algn="bl" rotWithShape="0"/>
          </a:effectLst>
        </p:spPr>
      </p:pic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>
          <a:xfrm>
            <a:off x="11579860" y="6415405"/>
            <a:ext cx="612140" cy="365125"/>
          </a:xfrm>
        </p:spPr>
        <p:txBody>
          <a:bodyPr/>
          <a:lstStyle>
            <a:lvl1pPr algn="ctr">
              <a:defRPr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-49530"/>
            <a:ext cx="3590290" cy="6906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-170180" y="81280"/>
            <a:ext cx="776605" cy="436245"/>
          </a:xfrm>
          <a:prstGeom prst="triangle">
            <a:avLst>
              <a:gd name="adj" fmla="val 47960"/>
            </a:avLst>
          </a:prstGeom>
          <a:solidFill>
            <a:srgbClr val="0F8FC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635" y="0"/>
            <a:ext cx="52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LOGO-sharevd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815" y="6496685"/>
            <a:ext cx="1710055" cy="255905"/>
          </a:xfrm>
          <a:prstGeom prst="rect">
            <a:avLst/>
          </a:prstGeom>
        </p:spPr>
      </p:pic>
      <p:sp>
        <p:nvSpPr>
          <p:cNvPr id="20" name="等腰三角形 19"/>
          <p:cNvSpPr/>
          <p:nvPr userDrawn="1"/>
        </p:nvSpPr>
        <p:spPr>
          <a:xfrm rot="5400000">
            <a:off x="-170180" y="81280"/>
            <a:ext cx="776605" cy="436245"/>
          </a:xfrm>
          <a:prstGeom prst="triangle">
            <a:avLst>
              <a:gd name="adj" fmla="val 47960"/>
            </a:avLst>
          </a:prstGeom>
          <a:solidFill>
            <a:srgbClr val="525F6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圆角矩形 1"/>
          <p:cNvSpPr/>
          <p:nvPr userDrawn="1"/>
        </p:nvSpPr>
        <p:spPr>
          <a:xfrm>
            <a:off x="48895" y="6431280"/>
            <a:ext cx="480695" cy="387350"/>
          </a:xfrm>
          <a:prstGeom prst="roundRect">
            <a:avLst>
              <a:gd name="adj" fmla="val 31475"/>
            </a:avLst>
          </a:prstGeom>
          <a:solidFill>
            <a:srgbClr val="009F4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>
          <a:xfrm>
            <a:off x="-16510" y="6430645"/>
            <a:ext cx="612140" cy="365125"/>
          </a:xfrm>
        </p:spPr>
        <p:txBody>
          <a:bodyPr/>
          <a:lstStyle>
            <a:lvl1pPr algn="ctr">
              <a:defRPr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LOGO-sharevd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815" y="6496685"/>
            <a:ext cx="1710055" cy="25590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48895" y="6431280"/>
            <a:ext cx="480695" cy="387350"/>
          </a:xfrm>
          <a:prstGeom prst="roundRect">
            <a:avLst>
              <a:gd name="adj" fmla="val 31475"/>
            </a:avLst>
          </a:prstGeom>
          <a:solidFill>
            <a:srgbClr val="009F4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 userDrawn="1"/>
        </p:nvSpPr>
        <p:spPr>
          <a:xfrm>
            <a:off x="-16510" y="6430645"/>
            <a:ext cx="612140" cy="365125"/>
          </a:xfrm>
        </p:spPr>
        <p:txBody>
          <a:bodyPr/>
          <a:lstStyle>
            <a:lvl1pPr algn="ctr">
              <a:defRPr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-170180" y="81280"/>
            <a:ext cx="776605" cy="436245"/>
          </a:xfrm>
          <a:prstGeom prst="triangle">
            <a:avLst>
              <a:gd name="adj" fmla="val 47960"/>
            </a:avLst>
          </a:prstGeom>
          <a:solidFill>
            <a:srgbClr val="525F6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3190" y="6422390"/>
            <a:ext cx="802640" cy="365125"/>
          </a:xfrm>
        </p:spPr>
        <p:txBody>
          <a:bodyPr/>
          <a:lstStyle>
            <a:lvl1pPr>
              <a:defRPr sz="1900" b="1">
                <a:solidFill>
                  <a:srgbClr val="009F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千库网_白色科技数据光点商务背景_背景编号5986506"/>
          <p:cNvPicPr>
            <a:picLocks noChangeAspect="1"/>
          </p:cNvPicPr>
          <p:nvPr userDrawn="1"/>
        </p:nvPicPr>
        <p:blipFill>
          <a:blip r:embed="rId13"/>
          <a:srcRect l="11853" r="14092"/>
          <a:stretch>
            <a:fillRect/>
          </a:stretch>
        </p:blipFill>
        <p:spPr>
          <a:xfrm flipH="1">
            <a:off x="-32385" y="-31115"/>
            <a:ext cx="12243435" cy="68891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322445" y="67000"/>
          <a:ext cx="7910830" cy="7681595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751965"/>
                <a:gridCol w="2729865"/>
                <a:gridCol w="2283460"/>
                <a:gridCol w="1145540"/>
              </a:tblGrid>
              <a:tr h="270510">
                <a:tc gridSpan="3"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200" b="1" dirty="0">
                          <a:solidFill>
                            <a:srgbClr val="40B54C"/>
                          </a:solidFill>
                          <a:sym typeface="+mn-ea"/>
                        </a:rPr>
                        <a:t>核心参数</a:t>
                      </a:r>
                      <a:endParaRPr lang="zh-CN" altLang="en-US" sz="1200" b="1" dirty="0">
                        <a:solidFill>
                          <a:srgbClr val="40B54C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R="10795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R="179705" marT="43180" marB="43180">
                    <a:lnL>
                      <a:noFill/>
                    </a:lnL>
                    <a:lnR w="1905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b="1" dirty="0">
                          <a:solidFill>
                            <a:srgbClr val="40B54C"/>
                          </a:solidFill>
                          <a:sym typeface="+mn-ea"/>
                        </a:rPr>
                        <a:t>Parameter list</a:t>
                      </a:r>
                      <a:endParaRPr lang="zh-CN" altLang="en-US" sz="1000" b="1" dirty="0">
                        <a:solidFill>
                          <a:srgbClr val="40B54C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107950" marR="107950" marT="18000" marB="1800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r">
                        <a:buNone/>
                      </a:pPr>
                      <a:endParaRPr lang="en-US" altLang="zh-CN" sz="2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R="1797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marL="252095" marT="43180" marB="43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cPr/>
                </a:tc>
                <a:tc hMerge="1">
                  <a:tcPr/>
                </a:tc>
              </a:tr>
              <a:tr h="22606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  <a:endParaRPr lang="en-US" altLang="zh-CN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R="179705" marT="6985" marB="6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四核64位Cortex-A55处理器，主频最高</a:t>
                      </a:r>
                      <a:r>
                        <a:rPr 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1.8</a:t>
                      </a:r>
                      <a:r>
                        <a:rPr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GHz</a:t>
                      </a:r>
                      <a:endParaRPr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2479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内核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线程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R="179705" marT="6985" marB="6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4 Cores / 4Threads</a:t>
                      </a:r>
                      <a:endParaRPr lang="en-US" altLang="zh-CN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</a:tr>
              <a:tr h="22542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</a:rPr>
                        <a:t>GPU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</a:endParaRPr>
                    </a:p>
                  </a:txBody>
                  <a:tcPr marR="179705" marT="6985" marB="6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ARM G52 2EE</a:t>
                      </a:r>
                      <a:endParaRPr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支持OpenGL ES 1.1/2.0/3.2，OpenCL 2.0，Vulkan 1.1</a:t>
                      </a:r>
                      <a:endParaRPr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内嵌高性能2D加速硬件</a:t>
                      </a:r>
                      <a:endParaRPr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4343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VPU</a:t>
                      </a:r>
                      <a:endParaRPr lang="en-US" altLang="zh-CN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R="179705" marT="6985" marB="6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支持4K 60fps H.265/H.264/VP9视频解码</a:t>
                      </a:r>
                      <a:endParaRPr lang="en-US" altLang="zh-CN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支持1080P 60fps H.265/H.264视频编码</a:t>
                      </a:r>
                      <a:endParaRPr lang="en-US" altLang="zh-CN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支持8M ISP，支持HDR</a:t>
                      </a:r>
                      <a:endParaRPr lang="en-US" altLang="zh-CN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</a:tr>
              <a:tr h="22479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sym typeface="+mn-ea"/>
                        </a:rPr>
                        <a:t>内存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</a:endParaRPr>
                    </a:p>
                  </a:txBody>
                  <a:tcPr marR="179705" marT="6985" marB="6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2GB / 4GB / 8GB LPDDR4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32Bit位宽，频率高达1600MHz，支持全链路ECC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49276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</a:rPr>
                        <a:t>存储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</a:endParaRPr>
                    </a:p>
                  </a:txBody>
                  <a:tcPr marR="179705" marT="6985" marB="6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16</a:t>
                      </a:r>
                      <a:r>
                        <a:rPr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GB / 64GB / 128GB eMMC</a:t>
                      </a:r>
                      <a:endParaRPr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</a:tr>
              <a:tr h="22415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</a:rPr>
                        <a:t>网卡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R="179705" marT="6985" marB="6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千兆以太网（RJ45，1000 M bps）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2669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</a:rPr>
                        <a:t>扩展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R="179705" marT="6985" marB="6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WIFI+蓝牙</a:t>
                      </a:r>
                      <a:r>
                        <a:rPr lang="zh-CN" alt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模块</a:t>
                      </a:r>
                      <a:endParaRPr lang="en-US" altLang="zh-CN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2415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</a:rPr>
                        <a:t>系统支持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R="179705" marT="6985" marB="6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Android11,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Ubuntu20.04、Debian10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,Centos8</a:t>
                      </a:r>
                      <a:endParaRPr lang="en-US" altLang="zh-CN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r">
                        <a:buNone/>
                      </a:pPr>
                      <a:endParaRPr lang="zh-CN" altLang="en-US" sz="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R="1797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cPr marL="252095" marT="43180" marB="43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cPr/>
                </a:tc>
                <a:tc hMerge="1">
                  <a:tcPr/>
                </a:tc>
              </a:tr>
              <a:tr h="4216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I/O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接口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R="179705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1*USB3.0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、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3*USB2.0 1*HDMI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、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1*RJ45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、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1*tyepc DC 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、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1*MIC-IN&amp;LINE-OUT</a:t>
                      </a:r>
                      <a:endParaRPr lang="en-US" altLang="zh-CN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32385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69875">
                <a:tc gridSpan="3"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zh-CN" sz="1200" b="1" dirty="0">
                          <a:solidFill>
                            <a:srgbClr val="40B54C"/>
                          </a:solidFill>
                          <a:sym typeface="+mn-ea"/>
                        </a:rPr>
                        <a:t>BIOS</a:t>
                      </a:r>
                      <a:r>
                        <a:rPr lang="zh-CN" altLang="en-US" sz="1200" b="1" dirty="0">
                          <a:solidFill>
                            <a:srgbClr val="40B54C"/>
                          </a:solidFill>
                          <a:sym typeface="+mn-ea"/>
                        </a:rPr>
                        <a:t>参数</a:t>
                      </a:r>
                      <a:endParaRPr lang="zh-CN" altLang="en-US" sz="1200" b="1" dirty="0">
                        <a:solidFill>
                          <a:srgbClr val="40B54C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R="10795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R="179705" marT="43180" marB="43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b="1" dirty="0">
                          <a:solidFill>
                            <a:srgbClr val="40B54C"/>
                          </a:solidFill>
                          <a:sym typeface="+mn-ea"/>
                        </a:rPr>
                        <a:t>BIOS Function</a:t>
                      </a:r>
                      <a:endParaRPr lang="zh-CN" altLang="en-US" sz="1000" b="1" dirty="0">
                        <a:solidFill>
                          <a:srgbClr val="40B54C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107950" marR="107950" marT="18000" marB="1800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r">
                        <a:buNone/>
                      </a:pPr>
                      <a:endParaRPr lang="zh-CN" altLang="en-US" sz="2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R="1797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252095" marT="43180" marB="43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cPr/>
                </a:tc>
                <a:tc hMerge="1">
                  <a:tcPr/>
                </a:tc>
              </a:tr>
              <a:tr h="213995">
                <a:tc rowSpan="2"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sym typeface="+mn-ea"/>
                        </a:rPr>
                        <a:t>显示模式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sym typeface="+mn-ea"/>
                      </a:endParaRPr>
                    </a:p>
                  </a:txBody>
                  <a:tcPr marR="179705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× HDMI2.0，支持4K@60fps输出</a:t>
                      </a:r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endParaRPr lang="en-US" sz="1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27330">
                <a:tc vMerge="1">
                  <a:tcPr marR="179705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HDMI</a:t>
                      </a:r>
                      <a:r>
                        <a:rPr lang="zh-CN" alt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最大分辨率</a:t>
                      </a:r>
                      <a:r>
                        <a:rPr lang="zh-CN" alt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：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4096</a:t>
                      </a:r>
                      <a:r>
                        <a:rPr lang="zh-CN" alt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*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2304@60Hz</a:t>
                      </a:r>
                      <a:endParaRPr lang="en-US" altLang="zh-CN" sz="1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sym typeface="+mn-ea"/>
                        </a:rPr>
                        <a:t>启动模式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sym typeface="+mn-ea"/>
                      </a:endParaRPr>
                    </a:p>
                  </a:txBody>
                  <a:tcPr marR="179705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来电自启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endParaRPr lang="en-US" altLang="zh-CN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r">
                        <a:buNone/>
                      </a:pPr>
                      <a:endParaRPr lang="zh-CN" altLang="en-US" sz="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R="179705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cPr marL="252095" marT="43180" marB="43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cPr/>
                </a:tc>
                <a:tc hMerge="1">
                  <a:tcPr/>
                </a:tc>
              </a:tr>
              <a:tr h="23241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sym typeface="+mn-ea"/>
                        </a:rPr>
                        <a:t>工作环境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sym typeface="+mn-ea"/>
                      </a:endParaRPr>
                    </a:p>
                  </a:txBody>
                  <a:tcPr marR="179705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环境温度：-10~60 ℃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相对湿度：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0~95%（</a:t>
                      </a:r>
                      <a:r>
                        <a:rPr lang="en-US" altLang="zh-CN" sz="1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无冷凝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</a:t>
                      </a:r>
                      <a:endParaRPr lang="en-US" altLang="zh-CN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sym typeface="+mn-ea"/>
                        </a:rPr>
                        <a:t>工作电压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sym typeface="+mn-ea"/>
                      </a:endParaRPr>
                    </a:p>
                  </a:txBody>
                  <a:tcPr marR="179705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DC 5V - 2A </a:t>
                      </a:r>
                      <a:endParaRPr lang="en-US" altLang="zh-CN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sym typeface="+mn-ea"/>
                        </a:rPr>
                        <a:t>静电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sym typeface="+mn-ea"/>
                      </a:endParaRPr>
                    </a:p>
                  </a:txBody>
                  <a:tcPr marR="179705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接触放电2K ，空气放电6K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3304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sym typeface="+mn-ea"/>
                        </a:rPr>
                        <a:t>存储环境</a:t>
                      </a:r>
                      <a:endParaRPr lang="zh-CN" altLang="en-US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sym typeface="+mn-ea"/>
                      </a:endParaRPr>
                    </a:p>
                  </a:txBody>
                  <a:tcPr marR="179705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环境温度：-10~60 ℃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相对湿度：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0~95%（</a:t>
                      </a:r>
                      <a:r>
                        <a:rPr lang="en-US" altLang="zh-CN" sz="1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无冷凝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</a:t>
                      </a:r>
                      <a:endParaRPr lang="en-US" altLang="zh-CN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323850" marT="17780" marB="177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28575" y="45720"/>
            <a:ext cx="280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2"/>
            </p:custDataLst>
          </p:nvPr>
        </p:nvGraphicFramePr>
        <p:xfrm>
          <a:off x="438785" y="67945"/>
          <a:ext cx="2916555" cy="61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555"/>
              </a:tblGrid>
              <a:tr h="369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rgbClr val="0F8FCA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G4-3566</a:t>
                      </a:r>
                      <a:endParaRPr lang="en-US" altLang="zh-CN" sz="2000">
                        <a:solidFill>
                          <a:srgbClr val="0F8FCA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T="469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1">
                          <a:solidFill>
                            <a:srgbClr val="0F8FCA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Cortex -A55</a:t>
                      </a:r>
                      <a:endParaRPr lang="en-US" altLang="zh-CN" sz="1200" b="1">
                        <a:solidFill>
                          <a:srgbClr val="0F8FCA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T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C:\Users\vilden_d\Desktop\图片2-2.png图片2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59810" y="-51435"/>
            <a:ext cx="1398270" cy="690499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85" y="1146175"/>
            <a:ext cx="3002915" cy="3002915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>
          <a:blip r:embed="rId5"/>
          <a:srcRect r="2031" b="10269"/>
          <a:stretch>
            <a:fillRect/>
          </a:stretch>
        </p:blipFill>
        <p:spPr>
          <a:xfrm>
            <a:off x="252095" y="2798445"/>
            <a:ext cx="3307715" cy="302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9758d431-5d58-49e3-868b-51cbbebbe79b}"/>
  <p:tag name="TABLE_ENDDRAG_ORIGIN_RECT" val="622*520"/>
  <p:tag name="TABLE_ENDDRAG_RECT" val="340*5*622*520"/>
</p:tagLst>
</file>

<file path=ppt/tags/tag2.xml><?xml version="1.0" encoding="utf-8"?>
<p:tagLst xmlns:p="http://schemas.openxmlformats.org/presentationml/2006/main">
  <p:tag name="KSO_WM_UNIT_TABLE_BEAUTIFY" val="smartTable{5b19a8f3-db7b-4f40-8943-4eaea1f35055}"/>
  <p:tag name="TABLE_ENDDRAG_ORIGIN_RECT" val="229*48"/>
  <p:tag name="TABLE_ENDDRAG_RECT" val="34*5*229*48"/>
</p:tagLst>
</file>

<file path=ppt/tags/tag3.xml><?xml version="1.0" encoding="utf-8"?>
<p:tagLst xmlns:p="http://schemas.openxmlformats.org/presentationml/2006/main">
  <p:tag name="KSO_WPP_MARK_KEY" val="a8be584b-7707-4872-b8d3-45179dc42710"/>
  <p:tag name="COMMONDATA" val="eyJoZGlkIjoiZTU5ZmQ0YTQ5ODU2YWVlMDRmNWUxNDA3ZWEzNTg3M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1629</Words>
  <Application>WPS 演示</Application>
  <PresentationFormat>自定义</PresentationFormat>
  <Paragraphs>176</Paragraphs>
  <Slides>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112</cp:revision>
  <dcterms:created xsi:type="dcterms:W3CDTF">2020-02-13T09:29:00Z</dcterms:created>
  <dcterms:modified xsi:type="dcterms:W3CDTF">2023-04-24T07:33:20Z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0965188CB7B74018AE81553A16E2C010_13</vt:lpwstr>
  </property>
</Properties>
</file>